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58" r:id="rId4"/>
    <p:sldId id="265" r:id="rId5"/>
    <p:sldId id="266" r:id="rId6"/>
    <p:sldId id="264" r:id="rId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FC5"/>
    <a:srgbClr val="CD6505"/>
    <a:srgbClr val="D53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2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32F7A1B1-DD56-4710-9910-11D444CE099A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6658" tIns="48329" rIns="96658" bIns="483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3EAB1607-893D-4711-991D-07D260BFCB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9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B1607-893D-4711-991D-07D260BFCB8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2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0" y="0"/>
            <a:ext cx="9159530" cy="6884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8045" y="2257105"/>
            <a:ext cx="2755122" cy="1470025"/>
          </a:xfrm>
        </p:spPr>
        <p:txBody>
          <a:bodyPr anchor="b" anchorCtr="0">
            <a:noAutofit/>
          </a:bodyPr>
          <a:lstStyle>
            <a:lvl1pPr algn="ctr">
              <a:defRPr sz="3500" b="0" i="0">
                <a:solidFill>
                  <a:srgbClr val="0F7FC5"/>
                </a:solidFill>
                <a:latin typeface="+mj-lt"/>
                <a:cs typeface="Bernhard Modern Std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1500" y="4054809"/>
            <a:ext cx="2751668" cy="743623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+mj-lt"/>
                <a:cs typeface="Bernhard Modern Std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057267" y="337671"/>
            <a:ext cx="1960019" cy="140206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baseline="0">
                <a:latin typeface="Frutiger LT Std 45 Light"/>
                <a:cs typeface="Frutiger LT Std 45 Light"/>
              </a:defRPr>
            </a:lvl1pPr>
          </a:lstStyle>
          <a:p>
            <a:r>
              <a:rPr lang="en-US" dirty="0" smtClean="0"/>
              <a:t>Insert School or District Logo here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648045" y="3910568"/>
            <a:ext cx="2755122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13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C87-6DFB-E643-BA08-0A23B195C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41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C87-6DFB-E643-BA08-0A23B195C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81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C87-6DFB-E643-BA08-0A23B195C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78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C87-6DFB-E643-BA08-0A23B195C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29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C87-6DFB-E643-BA08-0A23B195C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45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C87-6DFB-E643-BA08-0A23B195C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50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C87-6DFB-E643-BA08-0A23B195C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25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C87-6DFB-E643-BA08-0A23B195C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3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0" y="0"/>
            <a:ext cx="9159529" cy="6884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8045" y="2257105"/>
            <a:ext cx="2755122" cy="1470025"/>
          </a:xfrm>
        </p:spPr>
        <p:txBody>
          <a:bodyPr anchor="b" anchorCtr="0">
            <a:noAutofit/>
          </a:bodyPr>
          <a:lstStyle>
            <a:lvl1pPr algn="ctr">
              <a:defRPr sz="3500" b="0" i="0">
                <a:solidFill>
                  <a:srgbClr val="0F7FC5"/>
                </a:solidFill>
                <a:latin typeface="+mj-lt"/>
                <a:cs typeface="Bernhard Modern Std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1500" y="4054809"/>
            <a:ext cx="2751668" cy="743623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+mj-lt"/>
                <a:cs typeface="Bernhard Modern Std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057267" y="337671"/>
            <a:ext cx="1960019" cy="140206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baseline="0">
                <a:latin typeface="Frutiger LT Std 45 Light"/>
                <a:cs typeface="Frutiger LT Std 45 Light"/>
              </a:defRPr>
            </a:lvl1pPr>
          </a:lstStyle>
          <a:p>
            <a:r>
              <a:rPr lang="en-US" dirty="0" smtClean="0"/>
              <a:t>Insert School or District Logo here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648045" y="3910568"/>
            <a:ext cx="2755122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07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0" y="0"/>
            <a:ext cx="9159529" cy="6884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8045" y="2257105"/>
            <a:ext cx="2755122" cy="1470025"/>
          </a:xfrm>
        </p:spPr>
        <p:txBody>
          <a:bodyPr anchor="b" anchorCtr="0">
            <a:noAutofit/>
          </a:bodyPr>
          <a:lstStyle>
            <a:lvl1pPr algn="ctr">
              <a:defRPr sz="3500" b="0" i="0">
                <a:solidFill>
                  <a:srgbClr val="0F7FC5"/>
                </a:solidFill>
                <a:latin typeface="+mj-lt"/>
                <a:cs typeface="Bernhard Modern Std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1500" y="4054809"/>
            <a:ext cx="2751668" cy="743623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+mj-lt"/>
                <a:cs typeface="Bernhard Modern Std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057267" y="337671"/>
            <a:ext cx="1960019" cy="140206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baseline="0">
                <a:latin typeface="Frutiger LT Std 45 Light"/>
                <a:cs typeface="Frutiger LT Std 45 Light"/>
              </a:defRPr>
            </a:lvl1pPr>
          </a:lstStyle>
          <a:p>
            <a:r>
              <a:rPr lang="en-US" dirty="0" smtClean="0"/>
              <a:t>Insert School or District Logo here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648045" y="3910568"/>
            <a:ext cx="2755122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40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529" cy="6884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41"/>
            <a:ext cx="7580086" cy="1143000"/>
          </a:xfrm>
        </p:spPr>
        <p:txBody>
          <a:bodyPr/>
          <a:lstStyle>
            <a:lvl1pPr algn="l">
              <a:defRPr b="0" i="0">
                <a:solidFill>
                  <a:srgbClr val="0F7FC5"/>
                </a:solidFill>
                <a:latin typeface="+mj-lt"/>
                <a:cs typeface="Bernhard Modern Std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  <a:cs typeface="Frutiger LT Std 45 Light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+mj-lt"/>
                <a:cs typeface="Frutiger LT Std 45 Light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+mj-lt"/>
                <a:cs typeface="Frutiger LT Std 45 Light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+mj-lt"/>
                <a:cs typeface="Frutiger LT Std 45 Light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+mj-lt"/>
                <a:cs typeface="Frutiger LT Std 45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0825" y="6398686"/>
            <a:ext cx="2133600" cy="365125"/>
          </a:xfrm>
        </p:spPr>
        <p:txBody>
          <a:bodyPr/>
          <a:lstStyle>
            <a:lvl1pPr>
              <a:defRPr>
                <a:solidFill>
                  <a:srgbClr val="0F7FC5"/>
                </a:solidFill>
              </a:defRPr>
            </a:lvl1pPr>
          </a:lstStyle>
          <a:p>
            <a:fld id="{DBF16C87-6DFB-E643-BA08-0A23B195CE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" y="0"/>
            <a:ext cx="9159529" cy="6886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41"/>
            <a:ext cx="7580086" cy="1143000"/>
          </a:xfrm>
        </p:spPr>
        <p:txBody>
          <a:bodyPr/>
          <a:lstStyle>
            <a:lvl1pPr algn="l">
              <a:defRPr b="0" i="0">
                <a:solidFill>
                  <a:srgbClr val="0F7FC5"/>
                </a:solidFill>
                <a:latin typeface="+mj-lt"/>
                <a:cs typeface="Bernhard Modern Std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  <a:cs typeface="Frutiger LT Std 45 Light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+mj-lt"/>
                <a:cs typeface="Frutiger LT Std 45 Light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+mj-lt"/>
                <a:cs typeface="Frutiger LT Std 45 Light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+mj-lt"/>
                <a:cs typeface="Frutiger LT Std 45 Light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+mj-lt"/>
                <a:cs typeface="Frutiger LT Std 45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0F7FC5"/>
                </a:solidFill>
              </a:defRPr>
            </a:lvl1pPr>
          </a:lstStyle>
          <a:p>
            <a:fld id="{DBF16C87-6DFB-E643-BA08-0A23B195CE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9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" y="19799"/>
            <a:ext cx="9159529" cy="6886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41"/>
            <a:ext cx="7555895" cy="1143000"/>
          </a:xfrm>
        </p:spPr>
        <p:txBody>
          <a:bodyPr/>
          <a:lstStyle>
            <a:lvl1pPr algn="l">
              <a:defRPr b="0" i="0">
                <a:solidFill>
                  <a:srgbClr val="0F7FC5"/>
                </a:solidFill>
                <a:latin typeface="+mj-lt"/>
                <a:cs typeface="Bernhard Modern Std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0F7FC5"/>
                </a:solidFill>
              </a:defRPr>
            </a:lvl1pPr>
          </a:lstStyle>
          <a:p>
            <a:fld id="{DBF16C87-6DFB-E643-BA08-0A23B195CE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3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F7FC5"/>
                </a:solidFill>
              </a:defRPr>
            </a:lvl1pPr>
          </a:lstStyle>
          <a:p>
            <a:fld id="{DBF16C87-6DFB-E643-BA08-0A23B195CE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8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309891" y="6224869"/>
            <a:ext cx="719408" cy="506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C87-6DFB-E643-BA08-0A23B195C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0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16C87-6DFB-E643-BA08-0A23B195C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1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7" r:id="rId2"/>
    <p:sldLayoutId id="2147483668" r:id="rId3"/>
    <p:sldLayoutId id="2147483662" r:id="rId4"/>
    <p:sldLayoutId id="2147483666" r:id="rId5"/>
    <p:sldLayoutId id="2147483650" r:id="rId6"/>
    <p:sldLayoutId id="2147483661" r:id="rId7"/>
    <p:sldLayoutId id="2147483663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0F7FC5"/>
          </a:solidFill>
          <a:latin typeface="+mj-lt"/>
          <a:ea typeface="+mj-ea"/>
          <a:cs typeface="Bernhard Modern Std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50000"/>
            </a:schemeClr>
          </a:solidFill>
          <a:latin typeface="+mj-lt"/>
          <a:ea typeface="+mn-ea"/>
          <a:cs typeface="Frutiger LT Std 45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50000"/>
            </a:schemeClr>
          </a:solidFill>
          <a:latin typeface="+mj-lt"/>
          <a:ea typeface="+mn-ea"/>
          <a:cs typeface="Frutiger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50000"/>
            </a:schemeClr>
          </a:solidFill>
          <a:latin typeface="+mj-lt"/>
          <a:ea typeface="+mn-ea"/>
          <a:cs typeface="Frutiger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50000"/>
            </a:schemeClr>
          </a:solidFill>
          <a:latin typeface="+mj-lt"/>
          <a:ea typeface="+mn-ea"/>
          <a:cs typeface="Frutiger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50000"/>
            </a:schemeClr>
          </a:solidFill>
          <a:latin typeface="+mj-lt"/>
          <a:ea typeface="+mn-ea"/>
          <a:cs typeface="Frutiger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4140" y="2257105"/>
            <a:ext cx="3827720" cy="1470025"/>
          </a:xfrm>
        </p:spPr>
        <p:txBody>
          <a:bodyPr/>
          <a:lstStyle/>
          <a:p>
            <a:r>
              <a:rPr lang="en-US" dirty="0" smtClean="0"/>
              <a:t>Bond Refunding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23, 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744" y="268706"/>
            <a:ext cx="1405100" cy="1896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108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Discussion Topics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Bond Market Update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Bond </a:t>
            </a:r>
            <a:r>
              <a:rPr lang="en-US" dirty="0" smtClean="0"/>
              <a:t>Refunding Goals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Preliminary Refunding Results</a:t>
            </a: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Next </a:t>
            </a:r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C87-6DFB-E643-BA08-0A23B195CE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4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I. Bond Market Update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C87-6DFB-E643-BA08-0A23B195CE4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3922661" cy="4870802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200" dirty="0"/>
              <a:t>Bond interest rates remain near historic lows but volatility has increased recently due to:</a:t>
            </a:r>
          </a:p>
          <a:p>
            <a:r>
              <a:rPr lang="en-US" sz="2200" dirty="0"/>
              <a:t>Continued global economic uncertainty</a:t>
            </a:r>
          </a:p>
          <a:p>
            <a:r>
              <a:rPr lang="en-US" sz="2200" dirty="0"/>
              <a:t>Strong investor demand</a:t>
            </a:r>
          </a:p>
          <a:p>
            <a:r>
              <a:rPr lang="en-US" sz="2200" dirty="0"/>
              <a:t>Long-awaited U.S. economic recovery is slow to arrive </a:t>
            </a:r>
            <a:endParaRPr lang="en-US" sz="2200" dirty="0" smtClean="0"/>
          </a:p>
          <a:p>
            <a:r>
              <a:rPr lang="en-US" sz="2200" dirty="0" smtClean="0"/>
              <a:t>Looming Federal Reserve action to raise rates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795" y="1312578"/>
            <a:ext cx="3942045" cy="2749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470" y="4035602"/>
            <a:ext cx="3870391" cy="268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II. Bond Refunding Goals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n-lt"/>
              </a:rPr>
              <a:t>Evaluate and potentially refund a portion of the District’s 2005 UTGO Bonds, if a refunding would result in significant interest savings for taxpayers</a:t>
            </a:r>
            <a:endParaRPr lang="en-US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P"/>
            </a:pPr>
            <a:r>
              <a:rPr lang="en-US" sz="1600" dirty="0" smtClean="0">
                <a:latin typeface="+mn-lt"/>
              </a:rPr>
              <a:t>Tax-exempt bonds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P"/>
            </a:pPr>
            <a:r>
              <a:rPr lang="en-US" sz="1600" dirty="0" smtClean="0">
                <a:latin typeface="+mn-lt"/>
              </a:rPr>
              <a:t>Minimum present value savings of 3.00%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P"/>
            </a:pPr>
            <a:r>
              <a:rPr lang="en-US" sz="1600" dirty="0" smtClean="0">
                <a:latin typeface="+mn-lt"/>
              </a:rPr>
              <a:t>Target savings to smooth future bond tax rates where possible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P"/>
            </a:pPr>
            <a:r>
              <a:rPr lang="en-US" sz="1600" dirty="0" smtClean="0">
                <a:latin typeface="+mn-lt"/>
              </a:rPr>
              <a:t>Minimize savings in the years for which the bond levy has already been set</a:t>
            </a:r>
          </a:p>
          <a:p>
            <a:pPr lvl="1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P"/>
            </a:pPr>
            <a:r>
              <a:rPr lang="en-US" sz="1600" dirty="0" smtClean="0">
                <a:latin typeface="+mn-lt"/>
              </a:rPr>
              <a:t>Utilize existing funds available in the Debt Service Fund as appropriate</a:t>
            </a:r>
          </a:p>
          <a:p>
            <a:pPr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n-lt"/>
              </a:rPr>
              <a:t>Utilize a negotiated bond sale to best accomplish </a:t>
            </a:r>
            <a:r>
              <a:rPr lang="en-US" sz="1800" dirty="0">
                <a:latin typeface="+mn-lt"/>
              </a:rPr>
              <a:t>the District’s goals while providing the lowest cost of borrowing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n-lt"/>
              </a:rPr>
              <a:t>Navigate potential issues from the Federal debt ceiling 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n-lt"/>
              </a:rPr>
              <a:t>Renew the District’s credit rating from Moody’s Investors Service</a:t>
            </a:r>
            <a:endParaRPr lang="en-US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n-lt"/>
              </a:rPr>
              <a:t>Participate in the Washington State School District Credit Enhancement Program (“State Guarantee Program”)</a:t>
            </a:r>
          </a:p>
        </p:txBody>
      </p:sp>
    </p:spTree>
    <p:extLst>
      <p:ext uri="{BB962C8B-B14F-4D97-AF65-F5344CB8AC3E}">
        <p14:creationId xmlns:p14="http://schemas.microsoft.com/office/powerpoint/2010/main" val="385152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III. Preliminary Refunding Results</a:t>
            </a:r>
            <a:endParaRPr lang="en-US" sz="36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518664" y="1562204"/>
            <a:ext cx="37761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hard Modern Std Roman"/>
                <a:ea typeface="Times New Roman" pitchFamily="18" charset="0"/>
              </a:rPr>
              <a:t>Refunding Bond Candidates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nhard Modern Std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634775"/>
              </p:ext>
            </p:extLst>
          </p:nvPr>
        </p:nvGraphicFramePr>
        <p:xfrm>
          <a:off x="2364935" y="1846119"/>
          <a:ext cx="4122844" cy="923194"/>
        </p:xfrm>
        <a:graphic>
          <a:graphicData uri="http://schemas.openxmlformats.org/drawingml/2006/table">
            <a:tbl>
              <a:tblPr/>
              <a:tblGrid>
                <a:gridCol w="2737422"/>
                <a:gridCol w="1385422"/>
              </a:tblGrid>
              <a:tr h="1861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Bonds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Issued: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2005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Principal Amount of refunded bonds: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Bernhard Modern Std Roman"/>
                          <a:ea typeface="Times New Roman"/>
                          <a:cs typeface="Arial" pitchFamily="34" charset="0"/>
                        </a:rPr>
                        <a:t>$2,640,000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Callable Maturities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: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Bernhard Modern Std Roman"/>
                          <a:ea typeface="Times New Roman"/>
                          <a:cs typeface="Arial" pitchFamily="34" charset="0"/>
                        </a:rPr>
                        <a:t>2016-2024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8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Average Coupon: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Bernhard Modern Std Roman"/>
                          <a:ea typeface="Times New Roman"/>
                          <a:cs typeface="Arial" pitchFamily="34" charset="0"/>
                        </a:rPr>
                        <a:t>3.36%</a:t>
                      </a:r>
                      <a:endParaRPr lang="en-US" sz="1200" b="1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406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Call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Date: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Bernhard Modern Std Roman"/>
                          <a:ea typeface="Times New Roman"/>
                          <a:cs typeface="Arial" pitchFamily="34" charset="0"/>
                        </a:rPr>
                        <a:t>12/1/2015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06077" y="3133837"/>
            <a:ext cx="31734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r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hard Modern Std Roman"/>
                <a:ea typeface="Times New Roman" pitchFamily="18" charset="0"/>
              </a:rPr>
              <a:t>Preliminary Refunding Results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nhard Modern Std Roman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039068"/>
              </p:ext>
            </p:extLst>
          </p:nvPr>
        </p:nvGraphicFramePr>
        <p:xfrm>
          <a:off x="2109754" y="3534685"/>
          <a:ext cx="4652553" cy="2209319"/>
        </p:xfrm>
        <a:graphic>
          <a:graphicData uri="http://schemas.openxmlformats.org/drawingml/2006/table">
            <a:tbl>
              <a:tblPr/>
              <a:tblGrid>
                <a:gridCol w="3219747"/>
                <a:gridCol w="143280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Bernhard Modern Std Roman"/>
                          <a:ea typeface="Times New Roman"/>
                          <a:cs typeface="Arial" pitchFamily="34" charset="0"/>
                        </a:rPr>
                        <a:t>Preliminary</a:t>
                      </a:r>
                      <a:r>
                        <a:rPr lang="en-US" sz="1200" b="1" baseline="0" dirty="0" smtClean="0">
                          <a:latin typeface="Bernhard Modern Std Roman"/>
                          <a:ea typeface="Times New Roman"/>
                          <a:cs typeface="Arial" pitchFamily="34" charset="0"/>
                        </a:rPr>
                        <a:t> Results</a:t>
                      </a:r>
                      <a:endParaRPr lang="en-US" sz="1200" b="1" dirty="0" smtClean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76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Date of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Analysis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3/18/15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524000" algn="r"/>
                        </a:tabLst>
                      </a:pPr>
                      <a:r>
                        <a:rPr lang="en-US" sz="1200" dirty="0" smtClean="0">
                          <a:latin typeface="Bernhard Modern Std Roman"/>
                          <a:ea typeface="Times New Roman"/>
                          <a:cs typeface="Arial" pitchFamily="34" charset="0"/>
                        </a:rPr>
                        <a:t>Dated Date of Refunding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4/21/15</a:t>
                      </a:r>
                      <a:endParaRPr lang="en-US" sz="1200" dirty="0">
                        <a:solidFill>
                          <a:schemeClr val="tx1"/>
                        </a:solidFill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524000" algn="r"/>
                        </a:tabLst>
                      </a:pPr>
                      <a:r>
                        <a:rPr lang="en-US" sz="1200" dirty="0" smtClean="0">
                          <a:latin typeface="Bernhard Modern Std Roman"/>
                          <a:ea typeface="Times New Roman"/>
                          <a:cs typeface="Arial" pitchFamily="34" charset="0"/>
                        </a:rPr>
                        <a:t>Maturities Included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2016-2024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524000" algn="r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Principal Amount of New Bonds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$2,560,000</a:t>
                      </a:r>
                      <a:endParaRPr lang="en-US" sz="1200" dirty="0">
                        <a:solidFill>
                          <a:schemeClr val="tx1"/>
                        </a:solidFill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Call Feature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Non-callable</a:t>
                      </a:r>
                      <a:endParaRPr lang="en-US" sz="1200" dirty="0">
                        <a:solidFill>
                          <a:schemeClr val="tx1"/>
                        </a:solidFill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Final Maturity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12/1/24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8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True 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Interest Cost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1.98%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8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Total Savings </a:t>
                      </a:r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– Net of costs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$232,134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Present Value of Net Savings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$214,926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8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PV as % of Old Bonds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8.14%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594759" y="5045054"/>
            <a:ext cx="371475" cy="657788"/>
            <a:chOff x="762126" y="4453379"/>
            <a:chExt cx="371475" cy="593690"/>
          </a:xfrm>
        </p:grpSpPr>
        <p:sp>
          <p:nvSpPr>
            <p:cNvPr id="9" name="Right Arrow 8"/>
            <p:cNvSpPr>
              <a:spLocks noChangeArrowheads="1"/>
            </p:cNvSpPr>
            <p:nvPr/>
          </p:nvSpPr>
          <p:spPr bwMode="auto">
            <a:xfrm>
              <a:off x="762126" y="4453379"/>
              <a:ext cx="371475" cy="90805"/>
            </a:xfrm>
            <a:prstGeom prst="rightArrow">
              <a:avLst>
                <a:gd name="adj1" fmla="val 50000"/>
                <a:gd name="adj2" fmla="val 102273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Right Arrow 9"/>
            <p:cNvSpPr>
              <a:spLocks noChangeArrowheads="1"/>
            </p:cNvSpPr>
            <p:nvPr/>
          </p:nvSpPr>
          <p:spPr bwMode="auto">
            <a:xfrm>
              <a:off x="762126" y="4956264"/>
              <a:ext cx="371475" cy="90805"/>
            </a:xfrm>
            <a:prstGeom prst="rightArrow">
              <a:avLst>
                <a:gd name="adj1" fmla="val 50000"/>
                <a:gd name="adj2" fmla="val 102273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Right Arrow 10"/>
            <p:cNvSpPr>
              <a:spLocks noChangeArrowheads="1"/>
            </p:cNvSpPr>
            <p:nvPr/>
          </p:nvSpPr>
          <p:spPr bwMode="auto">
            <a:xfrm>
              <a:off x="762126" y="4636717"/>
              <a:ext cx="371475" cy="90805"/>
            </a:xfrm>
            <a:prstGeom prst="rightArrow">
              <a:avLst>
                <a:gd name="adj1" fmla="val 50000"/>
                <a:gd name="adj2" fmla="val 102273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229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III. Next Steps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C87-6DFB-E643-BA08-0A23B195CE46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016405"/>
              </p:ext>
            </p:extLst>
          </p:nvPr>
        </p:nvGraphicFramePr>
        <p:xfrm>
          <a:off x="457200" y="1460030"/>
          <a:ext cx="8212372" cy="3021674"/>
        </p:xfrm>
        <a:graphic>
          <a:graphicData uri="http://schemas.openxmlformats.org/drawingml/2006/table">
            <a:tbl>
              <a:tblPr/>
              <a:tblGrid>
                <a:gridCol w="2196223"/>
                <a:gridCol w="3747324"/>
                <a:gridCol w="2268825"/>
              </a:tblGrid>
              <a:tr h="4373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360"/>
                        </a:spcBef>
                        <a:spcAft>
                          <a:spcPts val="360"/>
                        </a:spcAft>
                        <a:tabLst>
                          <a:tab pos="1943100" algn="l"/>
                          <a:tab pos="3200400" algn="l"/>
                        </a:tabLst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Segoe ui light"/>
                          <a:ea typeface="Times New Roman"/>
                          <a:cs typeface="Segoe ui light"/>
                        </a:rPr>
                        <a:t>Date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Segoe ui light"/>
                        <a:ea typeface="Times New Roman"/>
                        <a:cs typeface="Segoe ui light"/>
                      </a:endParaRPr>
                    </a:p>
                  </a:txBody>
                  <a:tcPr marL="62577" marR="62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7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360"/>
                        </a:spcBef>
                        <a:spcAft>
                          <a:spcPts val="360"/>
                        </a:spcAft>
                        <a:tabLst>
                          <a:tab pos="1943100" algn="l"/>
                          <a:tab pos="3200400" algn="l"/>
                        </a:tabLs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Segoe ui light"/>
                          <a:ea typeface="Times New Roman"/>
                          <a:cs typeface="Segoe ui light"/>
                        </a:rPr>
                        <a:t>Event</a:t>
                      </a:r>
                    </a:p>
                  </a:txBody>
                  <a:tcPr marL="62577" marR="62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7FC5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ctr">
                        <a:spcBef>
                          <a:spcPts val="360"/>
                        </a:spcBef>
                        <a:spcAft>
                          <a:spcPts val="360"/>
                        </a:spcAft>
                        <a:tabLst>
                          <a:tab pos="1943100" algn="l"/>
                          <a:tab pos="3200400" algn="l"/>
                        </a:tabLst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Segoe ui light"/>
                          <a:ea typeface="Times New Roman"/>
                          <a:cs typeface="Segoe ui light"/>
                        </a:rPr>
                        <a:t>Responsibility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Segoe ui light"/>
                        <a:ea typeface="Times New Roman"/>
                        <a:cs typeface="Segoe ui light"/>
                      </a:endParaRPr>
                    </a:p>
                  </a:txBody>
                  <a:tcPr marL="62577" marR="62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7FC5"/>
                    </a:solidFill>
                  </a:tcPr>
                </a:tc>
              </a:tr>
              <a:tr h="391902">
                <a:tc>
                  <a:txBody>
                    <a:bodyPr/>
                    <a:lstStyle/>
                    <a:p>
                      <a:pPr marL="182880" marR="0" indent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  <a:tabLst>
                          <a:tab pos="1943100" algn="l"/>
                          <a:tab pos="3200400" algn="l"/>
                        </a:tabLst>
                      </a:pPr>
                      <a:r>
                        <a:rPr lang="en-US" sz="1200" baseline="0" dirty="0" smtClean="0">
                          <a:latin typeface="Segoe ui light"/>
                          <a:ea typeface="Times New Roman"/>
                          <a:cs typeface="Segoe ui light"/>
                        </a:rPr>
                        <a:t>March 2015</a:t>
                      </a:r>
                      <a:endParaRPr lang="en-US" sz="1200" dirty="0">
                        <a:latin typeface="Segoe ui light"/>
                        <a:ea typeface="Times New Roman"/>
                        <a:cs typeface="Segoe ui light"/>
                      </a:endParaRPr>
                    </a:p>
                  </a:txBody>
                  <a:tcPr marL="62577" marR="62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217170" algn="l"/>
                          <a:tab pos="1943100" algn="l"/>
                          <a:tab pos="3200400" algn="l"/>
                        </a:tabLst>
                      </a:pPr>
                      <a:r>
                        <a:rPr lang="en-US" sz="1200" dirty="0" smtClean="0">
                          <a:latin typeface="Segoe ui light"/>
                          <a:ea typeface="Times New Roman"/>
                          <a:cs typeface="Segoe ui light"/>
                        </a:rPr>
                        <a:t>Establish</a:t>
                      </a:r>
                      <a:r>
                        <a:rPr lang="en-US" sz="1200" baseline="0" dirty="0" smtClean="0">
                          <a:latin typeface="Segoe ui light"/>
                          <a:ea typeface="Times New Roman"/>
                          <a:cs typeface="Segoe ui light"/>
                        </a:rPr>
                        <a:t> bond sale goals</a:t>
                      </a:r>
                      <a:endParaRPr lang="en-US" sz="1200" dirty="0" smtClean="0">
                        <a:latin typeface="Segoe ui light"/>
                        <a:ea typeface="Times New Roman"/>
                        <a:cs typeface="Segoe ui light"/>
                      </a:endParaRPr>
                    </a:p>
                  </a:txBody>
                  <a:tcPr marL="62577" marR="62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217170" algn="l"/>
                          <a:tab pos="1943100" algn="l"/>
                          <a:tab pos="3200400" algn="l"/>
                        </a:tabLst>
                      </a:pPr>
                      <a:r>
                        <a:rPr lang="en-US" sz="1200" dirty="0" smtClean="0">
                          <a:latin typeface="Segoe ui light"/>
                          <a:ea typeface="Times New Roman"/>
                          <a:cs typeface="Segoe ui light"/>
                        </a:rPr>
                        <a:t>District, FA, UW</a:t>
                      </a:r>
                    </a:p>
                  </a:txBody>
                  <a:tcPr marL="62577" marR="62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948">
                <a:tc>
                  <a:txBody>
                    <a:bodyPr/>
                    <a:lstStyle/>
                    <a:p>
                      <a:pPr marL="182880" marR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200" b="0" dirty="0" smtClean="0">
                          <a:latin typeface="Segoe ui light"/>
                          <a:ea typeface="Times New Roman"/>
                          <a:cs typeface="Segoe ui light"/>
                        </a:rPr>
                        <a:t>March 23</a:t>
                      </a:r>
                      <a:endParaRPr lang="en-US" sz="1200" b="0" dirty="0">
                        <a:latin typeface="Segoe ui light"/>
                        <a:ea typeface="Times New Roman"/>
                        <a:cs typeface="Segoe ui light"/>
                      </a:endParaRPr>
                    </a:p>
                  </a:txBody>
                  <a:tcPr marL="41718" marR="4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7170" algn="l"/>
                          <a:tab pos="1943100" algn="l"/>
                          <a:tab pos="3200400" algn="l"/>
                        </a:tabLst>
                        <a:defRPr/>
                      </a:pPr>
                      <a:r>
                        <a:rPr lang="en-US" sz="1200" b="0" dirty="0" smtClean="0">
                          <a:latin typeface="Segoe ui light"/>
                          <a:ea typeface="Times New Roman"/>
                          <a:cs typeface="Segoe ui light"/>
                        </a:rPr>
                        <a:t>Brief</a:t>
                      </a:r>
                      <a:r>
                        <a:rPr lang="en-US" sz="1200" b="0" baseline="0" dirty="0" smtClean="0">
                          <a:latin typeface="Segoe ui light"/>
                          <a:ea typeface="Times New Roman"/>
                          <a:cs typeface="Segoe ui light"/>
                        </a:rPr>
                        <a:t> Board on bond sale planning</a:t>
                      </a:r>
                    </a:p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7170" algn="l"/>
                          <a:tab pos="1943100" algn="l"/>
                          <a:tab pos="3200400" algn="l"/>
                        </a:tabLst>
                        <a:defRPr/>
                      </a:pPr>
                      <a:r>
                        <a:rPr lang="en-US" sz="1200" b="0" baseline="0" dirty="0" smtClean="0">
                          <a:latin typeface="Segoe ui light"/>
                          <a:ea typeface="Times New Roman"/>
                          <a:cs typeface="Segoe ui light"/>
                        </a:rPr>
                        <a:t>Board consideration of bond resolution</a:t>
                      </a:r>
                    </a:p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7170" algn="l"/>
                          <a:tab pos="1943100" algn="l"/>
                          <a:tab pos="3200400" algn="l"/>
                        </a:tabLst>
                        <a:defRPr/>
                      </a:pPr>
                      <a:r>
                        <a:rPr lang="en-US" sz="1200" b="0" baseline="0" dirty="0" smtClean="0">
                          <a:latin typeface="Segoe ui light"/>
                          <a:ea typeface="Times New Roman"/>
                          <a:cs typeface="Segoe ui light"/>
                        </a:rPr>
                        <a:t>Rating presentation</a:t>
                      </a:r>
                    </a:p>
                  </a:txBody>
                  <a:tcPr marL="41718" marR="4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7170" algn="l"/>
                          <a:tab pos="1943100" algn="l"/>
                          <a:tab pos="3200400" algn="l"/>
                        </a:tabLst>
                        <a:defRPr/>
                      </a:pPr>
                      <a:r>
                        <a:rPr lang="en-US" sz="1200" b="0" baseline="0" dirty="0" smtClean="0">
                          <a:latin typeface="Segoe ui light"/>
                          <a:ea typeface="Times New Roman"/>
                          <a:cs typeface="Segoe ui light"/>
                        </a:rPr>
                        <a:t>District, BC, FA</a:t>
                      </a:r>
                    </a:p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7170" algn="l"/>
                          <a:tab pos="1943100" algn="l"/>
                          <a:tab pos="3200400" algn="l"/>
                        </a:tabLst>
                        <a:defRPr/>
                      </a:pPr>
                      <a:r>
                        <a:rPr lang="en-US" sz="1200" b="0" baseline="0" dirty="0" smtClean="0">
                          <a:latin typeface="Segoe ui light"/>
                          <a:ea typeface="Times New Roman"/>
                          <a:cs typeface="Segoe ui light"/>
                        </a:rPr>
                        <a:t>District, FA</a:t>
                      </a:r>
                    </a:p>
                  </a:txBody>
                  <a:tcPr marL="41718" marR="4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948">
                <a:tc>
                  <a:txBody>
                    <a:bodyPr/>
                    <a:lstStyle/>
                    <a:p>
                      <a:pPr marL="182880" marR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200" dirty="0" smtClean="0">
                          <a:latin typeface="Segoe ui light"/>
                          <a:ea typeface="Times New Roman"/>
                          <a:cs typeface="Segoe ui light"/>
                        </a:rPr>
                        <a:t>March 23-April 14</a:t>
                      </a:r>
                      <a:endParaRPr lang="en-US" sz="1200" dirty="0">
                        <a:latin typeface="Segoe ui light"/>
                        <a:ea typeface="Times New Roman"/>
                        <a:cs typeface="Segoe ui light"/>
                      </a:endParaRPr>
                    </a:p>
                  </a:txBody>
                  <a:tcPr marL="41718" marR="4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7170" algn="l"/>
                          <a:tab pos="1943100" algn="l"/>
                          <a:tab pos="3200400" algn="l"/>
                        </a:tabLst>
                        <a:defRPr/>
                      </a:pPr>
                      <a:r>
                        <a:rPr lang="en-US" sz="1200" dirty="0" smtClean="0">
                          <a:latin typeface="Segoe ui light"/>
                          <a:ea typeface="Times New Roman"/>
                          <a:cs typeface="Segoe ui light"/>
                        </a:rPr>
                        <a:t>Prepare bond legal</a:t>
                      </a:r>
                      <a:r>
                        <a:rPr lang="en-US" sz="1200" baseline="0" dirty="0" smtClean="0">
                          <a:latin typeface="Segoe ui light"/>
                          <a:ea typeface="Times New Roman"/>
                          <a:cs typeface="Segoe ui light"/>
                        </a:rPr>
                        <a:t> </a:t>
                      </a:r>
                      <a:r>
                        <a:rPr lang="en-US" sz="1200" baseline="0" dirty="0" smtClean="0">
                          <a:latin typeface="Segoe ui light"/>
                          <a:ea typeface="Times New Roman"/>
                          <a:cs typeface="Segoe ui light"/>
                        </a:rPr>
                        <a:t>and </a:t>
                      </a:r>
                      <a:r>
                        <a:rPr lang="en-US" sz="1200" baseline="0" dirty="0" smtClean="0">
                          <a:latin typeface="Segoe ui light"/>
                          <a:ea typeface="Times New Roman"/>
                          <a:cs typeface="Segoe ui light"/>
                        </a:rPr>
                        <a:t>disclosure documents</a:t>
                      </a:r>
                      <a:endParaRPr lang="en-US" sz="1200" dirty="0" smtClean="0">
                        <a:latin typeface="Segoe ui light"/>
                        <a:ea typeface="Times New Roman"/>
                        <a:cs typeface="Segoe ui light"/>
                      </a:endParaRPr>
                    </a:p>
                  </a:txBody>
                  <a:tcPr marL="41718" marR="4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217170" algn="l"/>
                          <a:tab pos="1943100" algn="l"/>
                          <a:tab pos="3200400" algn="l"/>
                        </a:tabLst>
                      </a:pPr>
                      <a:r>
                        <a:rPr lang="en-US" sz="1200" dirty="0" smtClean="0">
                          <a:latin typeface="Segoe ui light"/>
                          <a:ea typeface="Times New Roman"/>
                          <a:cs typeface="Segoe ui light"/>
                        </a:rPr>
                        <a:t>All</a:t>
                      </a:r>
                    </a:p>
                  </a:txBody>
                  <a:tcPr marL="41718" marR="4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948">
                <a:tc>
                  <a:txBody>
                    <a:bodyPr/>
                    <a:lstStyle/>
                    <a:p>
                      <a:pPr marL="182880" marR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200" dirty="0" smtClean="0">
                          <a:latin typeface="Segoe ui light"/>
                          <a:ea typeface="Times New Roman"/>
                          <a:cs typeface="Segoe ui light"/>
                        </a:rPr>
                        <a:t>April 21*</a:t>
                      </a:r>
                      <a:endParaRPr lang="en-US" sz="1200" dirty="0">
                        <a:latin typeface="Segoe ui light"/>
                        <a:ea typeface="Times New Roman"/>
                        <a:cs typeface="Segoe ui light"/>
                      </a:endParaRPr>
                    </a:p>
                  </a:txBody>
                  <a:tcPr marL="41718" marR="4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7170" algn="l"/>
                          <a:tab pos="1943100" algn="l"/>
                          <a:tab pos="3200400" algn="l"/>
                        </a:tabLst>
                        <a:defRPr/>
                      </a:pPr>
                      <a:r>
                        <a:rPr lang="en-US" sz="1200" dirty="0" smtClean="0">
                          <a:latin typeface="Segoe ui light"/>
                          <a:ea typeface="Times New Roman"/>
                          <a:cs typeface="Segoe ui light"/>
                        </a:rPr>
                        <a:t>Conduct bond</a:t>
                      </a:r>
                      <a:r>
                        <a:rPr lang="en-US" sz="1200" baseline="0" dirty="0" smtClean="0">
                          <a:latin typeface="Segoe ui light"/>
                          <a:ea typeface="Times New Roman"/>
                          <a:cs typeface="Segoe ui light"/>
                        </a:rPr>
                        <a:t> sale</a:t>
                      </a:r>
                      <a:endParaRPr lang="en-US" sz="1200" dirty="0" smtClean="0">
                        <a:latin typeface="Segoe ui light"/>
                        <a:ea typeface="Times New Roman"/>
                        <a:cs typeface="Segoe ui light"/>
                      </a:endParaRPr>
                    </a:p>
                  </a:txBody>
                  <a:tcPr marL="41718" marR="4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217170" algn="l"/>
                          <a:tab pos="1943100" algn="l"/>
                          <a:tab pos="3200400" algn="l"/>
                        </a:tabLst>
                      </a:pPr>
                      <a:r>
                        <a:rPr lang="en-US" sz="1200" dirty="0" smtClean="0">
                          <a:latin typeface="Segoe ui light"/>
                          <a:ea typeface="Times New Roman"/>
                          <a:cs typeface="Segoe ui light"/>
                        </a:rPr>
                        <a:t>All</a:t>
                      </a:r>
                    </a:p>
                  </a:txBody>
                  <a:tcPr marL="41718" marR="4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948">
                <a:tc>
                  <a:txBody>
                    <a:bodyPr/>
                    <a:lstStyle/>
                    <a:p>
                      <a:pPr marL="182880" marR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200" dirty="0" smtClean="0">
                          <a:latin typeface="Segoe ui light"/>
                          <a:ea typeface="Times New Roman"/>
                          <a:cs typeface="Segoe ui light"/>
                        </a:rPr>
                        <a:t>April 27</a:t>
                      </a:r>
                      <a:endParaRPr lang="en-US" sz="1200" dirty="0">
                        <a:latin typeface="Segoe ui light"/>
                        <a:ea typeface="Times New Roman"/>
                        <a:cs typeface="Segoe ui light"/>
                      </a:endParaRPr>
                    </a:p>
                  </a:txBody>
                  <a:tcPr marL="41718" marR="4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7170" algn="l"/>
                          <a:tab pos="1943100" algn="l"/>
                          <a:tab pos="3200400" algn="l"/>
                        </a:tabLst>
                        <a:defRPr/>
                      </a:pPr>
                      <a:r>
                        <a:rPr lang="en-US" sz="1200" dirty="0" smtClean="0">
                          <a:latin typeface="Segoe ui light"/>
                          <a:ea typeface="Times New Roman"/>
                          <a:cs typeface="Segoe ui light"/>
                        </a:rPr>
                        <a:t>Brief Board on bond</a:t>
                      </a:r>
                      <a:r>
                        <a:rPr lang="en-US" sz="1200" baseline="0" dirty="0" smtClean="0">
                          <a:latin typeface="Segoe ui light"/>
                          <a:ea typeface="Times New Roman"/>
                          <a:cs typeface="Segoe ui light"/>
                        </a:rPr>
                        <a:t> sale results</a:t>
                      </a:r>
                      <a:endParaRPr lang="en-US" sz="1200" dirty="0" smtClean="0">
                        <a:latin typeface="Segoe ui light"/>
                        <a:ea typeface="Times New Roman"/>
                        <a:cs typeface="Segoe ui light"/>
                      </a:endParaRPr>
                    </a:p>
                  </a:txBody>
                  <a:tcPr marL="41718" marR="4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217170" algn="l"/>
                          <a:tab pos="1943100" algn="l"/>
                          <a:tab pos="3200400" algn="l"/>
                        </a:tabLst>
                      </a:pPr>
                      <a:r>
                        <a:rPr lang="en-US" sz="1200" dirty="0" smtClean="0">
                          <a:latin typeface="Segoe ui light"/>
                          <a:ea typeface="Times New Roman"/>
                          <a:cs typeface="Segoe ui light"/>
                        </a:rPr>
                        <a:t>District</a:t>
                      </a:r>
                      <a:r>
                        <a:rPr lang="en-US" sz="1200" baseline="0" dirty="0" smtClean="0">
                          <a:latin typeface="Segoe ui light"/>
                          <a:ea typeface="Times New Roman"/>
                          <a:cs typeface="Segoe ui light"/>
                        </a:rPr>
                        <a:t>, FA</a:t>
                      </a:r>
                      <a:endParaRPr lang="en-US" sz="1200" dirty="0" smtClean="0">
                        <a:latin typeface="Segoe ui light"/>
                        <a:ea typeface="Times New Roman"/>
                        <a:cs typeface="Segoe ui light"/>
                      </a:endParaRPr>
                    </a:p>
                  </a:txBody>
                  <a:tcPr marL="41718" marR="4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48">
                <a:tc>
                  <a:txBody>
                    <a:bodyPr/>
                    <a:lstStyle/>
                    <a:p>
                      <a:pPr marL="182880" marR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200" dirty="0" smtClean="0">
                          <a:latin typeface="Segoe ui light"/>
                          <a:ea typeface="Times New Roman"/>
                          <a:cs typeface="Segoe ui light"/>
                        </a:rPr>
                        <a:t>May 19*</a:t>
                      </a:r>
                      <a:endParaRPr lang="en-US" sz="1200" dirty="0">
                        <a:latin typeface="Segoe ui light"/>
                        <a:ea typeface="Times New Roman"/>
                        <a:cs typeface="Segoe ui light"/>
                      </a:endParaRPr>
                    </a:p>
                  </a:txBody>
                  <a:tcPr marL="41718" marR="4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7170" algn="l"/>
                          <a:tab pos="1943100" algn="l"/>
                          <a:tab pos="3200400" algn="l"/>
                        </a:tabLst>
                        <a:defRPr/>
                      </a:pPr>
                      <a:r>
                        <a:rPr lang="en-US" sz="1200" dirty="0" smtClean="0">
                          <a:latin typeface="Segoe ui light"/>
                          <a:ea typeface="Times New Roman"/>
                          <a:cs typeface="Segoe ui light"/>
                        </a:rPr>
                        <a:t>Bond</a:t>
                      </a:r>
                      <a:r>
                        <a:rPr lang="en-US" sz="1200" baseline="0" dirty="0" smtClean="0">
                          <a:latin typeface="Segoe ui light"/>
                          <a:ea typeface="Times New Roman"/>
                          <a:cs typeface="Segoe ui light"/>
                        </a:rPr>
                        <a:t> closing</a:t>
                      </a:r>
                      <a:endParaRPr lang="en-US" sz="1200" dirty="0" smtClean="0">
                        <a:latin typeface="Segoe ui light"/>
                        <a:ea typeface="Times New Roman"/>
                        <a:cs typeface="Segoe ui light"/>
                      </a:endParaRPr>
                    </a:p>
                  </a:txBody>
                  <a:tcPr marL="41718" marR="4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217170" algn="l"/>
                          <a:tab pos="1943100" algn="l"/>
                          <a:tab pos="3200400" algn="l"/>
                        </a:tabLst>
                      </a:pPr>
                      <a:r>
                        <a:rPr lang="en-US" sz="1200" dirty="0" smtClean="0">
                          <a:latin typeface="Segoe ui light"/>
                          <a:ea typeface="Times New Roman"/>
                          <a:cs typeface="Segoe ui light"/>
                        </a:rPr>
                        <a:t>BC, UW, County</a:t>
                      </a:r>
                    </a:p>
                  </a:txBody>
                  <a:tcPr marL="41718" marR="4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638593"/>
            <a:ext cx="2445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Preliminary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93351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5483</TotalTime>
  <Words>362</Words>
  <Application>Microsoft Office PowerPoint</Application>
  <PresentationFormat>On-screen Show (4:3)</PresentationFormat>
  <Paragraphs>88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Bernhard Modern Std Roman</vt:lpstr>
      <vt:lpstr>Calibri</vt:lpstr>
      <vt:lpstr>Frutiger LT Std 45 Light</vt:lpstr>
      <vt:lpstr>Segoe ui light</vt:lpstr>
      <vt:lpstr>Segoe ui light</vt:lpstr>
      <vt:lpstr>Times New Roman</vt:lpstr>
      <vt:lpstr>Wingdings</vt:lpstr>
      <vt:lpstr>Wingdings 2</vt:lpstr>
      <vt:lpstr>Office Theme</vt:lpstr>
      <vt:lpstr>Bond Refunding Update</vt:lpstr>
      <vt:lpstr>Discussion Topics</vt:lpstr>
      <vt:lpstr>I. Bond Market Update</vt:lpstr>
      <vt:lpstr>II. Bond Refunding Goals</vt:lpstr>
      <vt:lpstr>III. Preliminary Refunding Results</vt:lpstr>
      <vt:lpstr>III. Next Steps</vt:lpstr>
    </vt:vector>
  </TitlesOfParts>
  <Company>ESD112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Moriah Diederich</dc:creator>
  <cp:lastModifiedBy>Brown, Stacy</cp:lastModifiedBy>
  <cp:revision>91</cp:revision>
  <cp:lastPrinted>2015-03-11T17:54:53Z</cp:lastPrinted>
  <dcterms:created xsi:type="dcterms:W3CDTF">2014-12-17T18:38:35Z</dcterms:created>
  <dcterms:modified xsi:type="dcterms:W3CDTF">2015-03-18T21:56:54Z</dcterms:modified>
</cp:coreProperties>
</file>